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11"/>
  </p:notesMasterIdLst>
  <p:sldIdLst>
    <p:sldId id="256" r:id="rId3"/>
    <p:sldId id="257" r:id="rId4"/>
    <p:sldId id="266" r:id="rId5"/>
    <p:sldId id="267" r:id="rId6"/>
    <p:sldId id="274" r:id="rId7"/>
    <p:sldId id="268" r:id="rId8"/>
    <p:sldId id="276" r:id="rId9"/>
    <p:sldId id="275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02B"/>
    <a:srgbClr val="342FEA"/>
    <a:srgbClr val="EE92D3"/>
    <a:srgbClr val="B9D63E"/>
    <a:srgbClr val="3C34F6"/>
    <a:srgbClr val="C6DF65"/>
    <a:srgbClr val="545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>
        <p:scale>
          <a:sx n="75" d="100"/>
          <a:sy n="75" d="100"/>
        </p:scale>
        <p:origin x="540" y="-3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9D6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31E-4318-A34F-2F3ABB43FBAC}"/>
              </c:ext>
            </c:extLst>
          </c:dPt>
          <c:dPt>
            <c:idx val="1"/>
            <c:invertIfNegative val="0"/>
            <c:bubble3D val="0"/>
            <c:spPr>
              <a:solidFill>
                <a:srgbClr val="B9D6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31E-4318-A34F-2F3ABB43FBAC}"/>
              </c:ext>
            </c:extLst>
          </c:dPt>
          <c:dPt>
            <c:idx val="2"/>
            <c:invertIfNegative val="0"/>
            <c:bubble3D val="0"/>
            <c:spPr>
              <a:solidFill>
                <a:srgbClr val="B9D6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1E-4318-A34F-2F3ABB43FB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42FEA"/>
                    </a:solidFill>
                    <a:latin typeface="Plus Jakarta Sans" pitchFamily="2" charset="0"/>
                    <a:ea typeface="+mn-ea"/>
                    <a:cs typeface="Plus Jakarta Sans" pitchFamily="2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Uso de herramientas de diseño</c:v>
                </c:pt>
                <c:pt idx="1">
                  <c:v>Manejo de tipografía y colores en piezas</c:v>
                </c:pt>
                <c:pt idx="2">
                  <c:v>Creación en piezas sencillas para RRSS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1.75</c:v>
                </c:pt>
                <c:pt idx="1">
                  <c:v>1.5</c:v>
                </c:pt>
                <c:pt idx="2">
                  <c:v>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E-4318-A34F-2F3ABB43F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36354207"/>
        <c:axId val="1936352287"/>
      </c:barChart>
      <c:catAx>
        <c:axId val="1936354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ln>
                  <a:noFill/>
                </a:ln>
                <a:solidFill>
                  <a:srgbClr val="3C34F6"/>
                </a:solidFill>
                <a:latin typeface="Plus Jakarta Sans" pitchFamily="2" charset="0"/>
                <a:ea typeface="+mn-ea"/>
                <a:cs typeface="Plus Jakarta Sans" pitchFamily="2" charset="0"/>
              </a:defRPr>
            </a:pPr>
            <a:endParaRPr lang="es-CO"/>
          </a:p>
        </c:txPr>
        <c:crossAx val="1936352287"/>
        <c:crosses val="autoZero"/>
        <c:auto val="0"/>
        <c:lblAlgn val="l"/>
        <c:lblOffset val="100"/>
        <c:noMultiLvlLbl val="0"/>
      </c:catAx>
      <c:valAx>
        <c:axId val="19363522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6354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EE92D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E92D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F-463B-8B8A-60B079BD542D}"/>
              </c:ext>
            </c:extLst>
          </c:dPt>
          <c:dPt>
            <c:idx val="1"/>
            <c:invertIfNegative val="0"/>
            <c:bubble3D val="0"/>
            <c:spPr>
              <a:solidFill>
                <a:srgbClr val="EE92D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F-463B-8B8A-60B079BD542D}"/>
              </c:ext>
            </c:extLst>
          </c:dPt>
          <c:dPt>
            <c:idx val="2"/>
            <c:invertIfNegative val="0"/>
            <c:bubble3D val="0"/>
            <c:spPr>
              <a:solidFill>
                <a:srgbClr val="EE92D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F-463B-8B8A-60B079BD54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42FEA"/>
                    </a:solidFill>
                    <a:latin typeface="Plus Jakarta Sans" pitchFamily="2" charset="0"/>
                    <a:ea typeface="+mn-ea"/>
                    <a:cs typeface="Plus Jakarta Sans" pitchFamily="2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Conocimiento sobre metodologías para capacitar equipos</c:v>
                </c:pt>
                <c:pt idx="1">
                  <c:v>Explicar procesos de manera clara</c:v>
                </c:pt>
                <c:pt idx="2">
                  <c:v>Dinámicas para mantener la atención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1.5</c:v>
                </c:pt>
                <c:pt idx="1">
                  <c:v>1.75</c:v>
                </c:pt>
                <c:pt idx="2">
                  <c:v>1.75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4F-463B-8B8A-60B079BD54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36354207"/>
        <c:axId val="1936352287"/>
      </c:barChart>
      <c:catAx>
        <c:axId val="1936354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ln>
                  <a:noFill/>
                </a:ln>
                <a:solidFill>
                  <a:srgbClr val="3C34F6"/>
                </a:solidFill>
                <a:latin typeface="Plus Jakarta Sans" pitchFamily="2" charset="0"/>
                <a:ea typeface="+mn-ea"/>
                <a:cs typeface="Plus Jakarta Sans" pitchFamily="2" charset="0"/>
              </a:defRPr>
            </a:pPr>
            <a:endParaRPr lang="es-CO"/>
          </a:p>
        </c:txPr>
        <c:crossAx val="1936352287"/>
        <c:crosses val="autoZero"/>
        <c:auto val="0"/>
        <c:lblAlgn val="l"/>
        <c:lblOffset val="100"/>
        <c:noMultiLvlLbl val="0"/>
      </c:catAx>
      <c:valAx>
        <c:axId val="19363522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6354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342FE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2FE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A1-4247-800A-24E765C6779D}"/>
              </c:ext>
            </c:extLst>
          </c:dPt>
          <c:dPt>
            <c:idx val="1"/>
            <c:invertIfNegative val="0"/>
            <c:bubble3D val="0"/>
            <c:spPr>
              <a:solidFill>
                <a:srgbClr val="342FE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BA1-4247-800A-24E765C6779D}"/>
              </c:ext>
            </c:extLst>
          </c:dPt>
          <c:dPt>
            <c:idx val="2"/>
            <c:invertIfNegative val="0"/>
            <c:bubble3D val="0"/>
            <c:spPr>
              <a:solidFill>
                <a:srgbClr val="342FE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A1-4247-800A-24E765C677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42FEA"/>
                    </a:solidFill>
                    <a:latin typeface="Plus Jakarta Sans" pitchFamily="2" charset="0"/>
                    <a:ea typeface="+mn-ea"/>
                    <a:cs typeface="Plus Jakarta Sans" pitchFamily="2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Técnicas de retención</c:v>
                </c:pt>
                <c:pt idx="1">
                  <c:v>Resolución de quejas y reclamos</c:v>
                </c:pt>
                <c:pt idx="2">
                  <c:v>Protocolos de atención al cliente</c:v>
                </c:pt>
                <c:pt idx="3">
                  <c:v>Estrategias de seguimiento Posventa</c:v>
                </c:pt>
                <c:pt idx="4">
                  <c:v>Seguimiento Posventa</c:v>
                </c:pt>
                <c:pt idx="5">
                  <c:v>Medición de satisfacción y recomendación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3</c:v>
                </c:pt>
                <c:pt idx="1">
                  <c:v>2.75</c:v>
                </c:pt>
                <c:pt idx="2">
                  <c:v>2.5</c:v>
                </c:pt>
                <c:pt idx="3">
                  <c:v>2.5</c:v>
                </c:pt>
                <c:pt idx="4">
                  <c:v>2.5</c:v>
                </c:pt>
                <c:pt idx="5">
                  <c:v>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A1-4247-800A-24E765C67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36354207"/>
        <c:axId val="1936352287"/>
      </c:barChart>
      <c:catAx>
        <c:axId val="1936354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ln>
                  <a:noFill/>
                </a:ln>
                <a:solidFill>
                  <a:srgbClr val="3C34F6"/>
                </a:solidFill>
                <a:latin typeface="Plus Jakarta Sans" pitchFamily="2" charset="0"/>
                <a:ea typeface="+mn-ea"/>
                <a:cs typeface="Plus Jakarta Sans" pitchFamily="2" charset="0"/>
              </a:defRPr>
            </a:pPr>
            <a:endParaRPr lang="es-CO"/>
          </a:p>
        </c:txPr>
        <c:crossAx val="1936352287"/>
        <c:crosses val="autoZero"/>
        <c:auto val="0"/>
        <c:lblAlgn val="l"/>
        <c:lblOffset val="100"/>
        <c:noMultiLvlLbl val="0"/>
      </c:catAx>
      <c:valAx>
        <c:axId val="19363522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6354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F8C02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8C02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8F-44B6-8E49-57D313BE906B}"/>
              </c:ext>
            </c:extLst>
          </c:dPt>
          <c:dPt>
            <c:idx val="1"/>
            <c:invertIfNegative val="0"/>
            <c:bubble3D val="0"/>
            <c:spPr>
              <a:solidFill>
                <a:srgbClr val="F8C02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98F-44B6-8E49-57D313BE906B}"/>
              </c:ext>
            </c:extLst>
          </c:dPt>
          <c:dPt>
            <c:idx val="2"/>
            <c:invertIfNegative val="0"/>
            <c:bubble3D val="0"/>
            <c:spPr>
              <a:solidFill>
                <a:srgbClr val="F8C02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98F-44B6-8E49-57D313BE90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42FEA"/>
                    </a:solidFill>
                    <a:latin typeface="Plus Jakarta Sans" pitchFamily="2" charset="0"/>
                    <a:ea typeface="+mn-ea"/>
                    <a:cs typeface="Plus Jakarta Sans" pitchFamily="2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Narrativa digital en RRSS</c:v>
                </c:pt>
                <c:pt idx="1">
                  <c:v>Parrilla de contenido</c:v>
                </c:pt>
                <c:pt idx="2">
                  <c:v>Métricas de engagement y alcance</c:v>
                </c:pt>
                <c:pt idx="3">
                  <c:v>Indicadores digitales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8F-44B6-8E49-57D313BE9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36354207"/>
        <c:axId val="1936352287"/>
      </c:barChart>
      <c:catAx>
        <c:axId val="1936354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ln>
                  <a:noFill/>
                </a:ln>
                <a:solidFill>
                  <a:srgbClr val="3C34F6"/>
                </a:solidFill>
                <a:latin typeface="Plus Jakarta Sans" pitchFamily="2" charset="0"/>
                <a:ea typeface="+mn-ea"/>
                <a:cs typeface="Plus Jakarta Sans" pitchFamily="2" charset="0"/>
              </a:defRPr>
            </a:pPr>
            <a:endParaRPr lang="es-CO"/>
          </a:p>
        </c:txPr>
        <c:crossAx val="1936352287"/>
        <c:crosses val="autoZero"/>
        <c:auto val="0"/>
        <c:lblAlgn val="l"/>
        <c:lblOffset val="100"/>
        <c:noMultiLvlLbl val="0"/>
      </c:catAx>
      <c:valAx>
        <c:axId val="19363522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6354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6D6D-96B4-4EDB-B0E7-7B5F4E71B6BD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93FE7-C84A-48E4-A4A7-AD5B663C3C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51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21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8765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4203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3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1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6050"/>
            <a:ext cx="10515600" cy="1000125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941763"/>
            <a:ext cx="10515600" cy="5730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701C2BC3-F3EA-31B6-5632-D681BAB710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6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39BA464-F3F9-F1BA-85DE-0375BE8F02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57800" cy="685800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6D23A9-F32E-BB80-2598-5AF8D6A3845D}"/>
              </a:ext>
            </a:extLst>
          </p:cNvPr>
          <p:cNvSpPr/>
          <p:nvPr userDrawn="1"/>
        </p:nvSpPr>
        <p:spPr>
          <a:xfrm>
            <a:off x="5257800" y="3807129"/>
            <a:ext cx="6934199" cy="1135574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90735" y="4089558"/>
            <a:ext cx="5474215" cy="5730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6B8095E-AAFD-6854-DAED-E06EBC3C7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99074">
            <a:off x="4286786" y="862820"/>
            <a:ext cx="1942026" cy="21734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735" y="1734794"/>
            <a:ext cx="5474215" cy="1870915"/>
          </a:xfrm>
          <a:prstGeom prst="rect">
            <a:avLst/>
          </a:prstGeo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0A879E35-E2CD-E537-0069-095066A768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3685" y="5664770"/>
            <a:ext cx="4403271" cy="6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1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61F703B-9D72-2DF9-C6AE-BCB6020BD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676107"/>
            <a:ext cx="10685417" cy="88421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2806042"/>
            <a:ext cx="10685417" cy="28983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543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8764FCB-F73A-8FAA-B4E9-6C0C8EA4F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066" y="1625107"/>
            <a:ext cx="10735157" cy="91872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8351" y="2804797"/>
            <a:ext cx="10739872" cy="291867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484C017-C5A8-CB50-5649-6A7B605CFC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6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seño personalizado">
    <p:bg>
      <p:bgPr>
        <a:solidFill>
          <a:srgbClr val="342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B921E99A-A53C-6989-751C-606868AD9F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6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72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6F5190EA-CE06-A0C6-346E-52085E5BA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97628"/>
            <a:ext cx="12192000" cy="2060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608022"/>
            <a:ext cx="3895898" cy="133003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61203" y="4476334"/>
            <a:ext cx="1518589" cy="108344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B47C31-D701-8F2F-D169-988419A061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8771" y="4469767"/>
            <a:ext cx="1518589" cy="108344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DCFE9728-D49C-1832-1017-B1A54E2350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6338" y="4469767"/>
            <a:ext cx="1518589" cy="10900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A8984D2-B4C0-3EEF-346E-D132D6887E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1203" y="3222535"/>
            <a:ext cx="1518589" cy="10834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9997C1A-1197-3E7E-B7F7-C014548BB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338" y="3222536"/>
            <a:ext cx="1517650" cy="108291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63AAC2E7-5613-F4A5-4AD1-A266FEB16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6150" y="3222776"/>
            <a:ext cx="1519238" cy="10826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748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0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F680A0-ED4D-596B-02A3-91E7DB04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40F6C3-A852-2E99-B3ED-57EF67311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4EE18B-C0C7-7A28-DEC9-A52BE455B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48EC0-5264-4952-A7C4-9F7D7D23A247}" type="datetimeFigureOut">
              <a:rPr lang="es-CO" smtClean="0"/>
              <a:t>4/09/2025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CC207-3436-CD16-68EE-4D0AB5D7B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FAE8C1-1838-9A3C-5494-23EFF954A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2E7CA-6F60-4CD8-81B5-ED9C90663D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86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7" r:id="rId2"/>
    <p:sldLayoutId id="2147483676" r:id="rId3"/>
    <p:sldLayoutId id="2147483681" r:id="rId4"/>
    <p:sldLayoutId id="2147483678" r:id="rId5"/>
    <p:sldLayoutId id="2147483680" r:id="rId6"/>
    <p:sldLayoutId id="214748368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380019" cy="1839479"/>
          </a:xfrm>
        </p:spPr>
        <p:txBody>
          <a:bodyPr/>
          <a:lstStyle/>
          <a:p>
            <a:r>
              <a:rPr lang="es-ES" dirty="0"/>
              <a:t>Sesión No 2</a:t>
            </a:r>
            <a:br>
              <a:rPr lang="es-ES" dirty="0"/>
            </a:br>
            <a:r>
              <a:rPr lang="es-ES" dirty="0"/>
              <a:t>Capacitación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5478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17958-35BE-F5B1-7277-2EE2F3B4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7773"/>
            <a:ext cx="10515600" cy="1000125"/>
          </a:xfrm>
        </p:spPr>
        <p:txBody>
          <a:bodyPr/>
          <a:lstStyle/>
          <a:p>
            <a:r>
              <a:rPr lang="es-ES" dirty="0"/>
              <a:t>Escuchemos al usuario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4645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4C3FD-4B72-27D8-6DF2-EE1BD42D4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700" y="2482153"/>
            <a:ext cx="5375189" cy="2569532"/>
          </a:xfrm>
        </p:spPr>
        <p:txBody>
          <a:bodyPr>
            <a:normAutofit fontScale="90000"/>
          </a:bodyPr>
          <a:lstStyle/>
          <a:p>
            <a:r>
              <a:rPr lang="es-ES" dirty="0"/>
              <a:t>Alistemos nuestra mente para pensar diferente</a:t>
            </a:r>
            <a:endParaRPr lang="es-CO" dirty="0"/>
          </a:p>
        </p:txBody>
      </p:sp>
      <p:pic>
        <p:nvPicPr>
          <p:cNvPr id="6" name="v14044g50000d2pla9fog65rola0hdhg">
            <a:hlinkClick r:id="" action="ppaction://media"/>
            <a:extLst>
              <a:ext uri="{FF2B5EF4-FFF2-40B4-BE49-F238E27FC236}">
                <a16:creationId xmlns:a16="http://schemas.microsoft.com/office/drawing/2014/main" id="{2770EC0B-64D2-4742-9653-5E77BB8A52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6743" y="292894"/>
            <a:ext cx="3528119" cy="627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9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Salir a campo: es la fórmula.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C8B7E9-FCF0-15D5-5094-7CEDEE812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351" y="2804797"/>
            <a:ext cx="10739872" cy="379602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Conocer la cotidianidad de nuestros clientes es clave.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Entender: 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Qué piensa y siente nuestro cliente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Qué oye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Qué ve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Qué dice y hace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Esfuerzos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Resultados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8096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EA73ED1-935D-458F-B2C3-267D50C30BA8}"/>
              </a:ext>
            </a:extLst>
          </p:cNvPr>
          <p:cNvSpPr/>
          <p:nvPr/>
        </p:nvSpPr>
        <p:spPr>
          <a:xfrm>
            <a:off x="1107758" y="1785938"/>
            <a:ext cx="10122217" cy="4729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9E2F5B2-E4A3-4729-A815-6F0E7FDE945F}"/>
              </a:ext>
            </a:extLst>
          </p:cNvPr>
          <p:cNvCxnSpPr>
            <a:cxnSpLocks/>
          </p:cNvCxnSpPr>
          <p:nvPr/>
        </p:nvCxnSpPr>
        <p:spPr>
          <a:xfrm>
            <a:off x="1100138" y="5458279"/>
            <a:ext cx="10137457" cy="0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13977E6-E8CD-4C4D-9DDD-392E562155F3}"/>
              </a:ext>
            </a:extLst>
          </p:cNvPr>
          <p:cNvCxnSpPr>
            <a:cxnSpLocks/>
          </p:cNvCxnSpPr>
          <p:nvPr/>
        </p:nvCxnSpPr>
        <p:spPr>
          <a:xfrm>
            <a:off x="1100138" y="1785938"/>
            <a:ext cx="10137457" cy="3664536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D08C193-9068-48C5-B6A1-C9C64701FC4C}"/>
              </a:ext>
            </a:extLst>
          </p:cNvPr>
          <p:cNvCxnSpPr>
            <a:cxnSpLocks/>
          </p:cNvCxnSpPr>
          <p:nvPr/>
        </p:nvCxnSpPr>
        <p:spPr>
          <a:xfrm flipV="1">
            <a:off x="1103086" y="1778321"/>
            <a:ext cx="10134509" cy="3664536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ítulo 1">
            <a:extLst>
              <a:ext uri="{FF2B5EF4-FFF2-40B4-BE49-F238E27FC236}">
                <a16:creationId xmlns:a16="http://schemas.microsoft.com/office/drawing/2014/main" id="{57D48A6B-58EB-41A9-8B0D-C5EAD4286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8641" y="1684789"/>
            <a:ext cx="3500591" cy="5710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800" b="1" dirty="0">
                <a:solidFill>
                  <a:srgbClr val="5454E9"/>
                </a:solidFill>
              </a:rPr>
              <a:t>¿Qué piensa y siente?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C57ADACA-43BF-4A52-B669-A4223780AD76}"/>
              </a:ext>
            </a:extLst>
          </p:cNvPr>
          <p:cNvSpPr txBox="1">
            <a:spLocks/>
          </p:cNvSpPr>
          <p:nvPr/>
        </p:nvSpPr>
        <p:spPr>
          <a:xfrm>
            <a:off x="8937803" y="2327293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¿Qué ve?  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E68B179-9643-4310-9C6A-CE2F72F15E27}"/>
              </a:ext>
            </a:extLst>
          </p:cNvPr>
          <p:cNvSpPr txBox="1"/>
          <p:nvPr/>
        </p:nvSpPr>
        <p:spPr>
          <a:xfrm>
            <a:off x="5036204" y="2141581"/>
            <a:ext cx="29899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Lo que realmente importa. Principales preocupaciones. Inquietudes y aspiraciones.</a:t>
            </a:r>
            <a:endParaRPr lang="es-CO" sz="16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80C5AA4-0414-40FA-966F-AC94290A24B4}"/>
              </a:ext>
            </a:extLst>
          </p:cNvPr>
          <p:cNvSpPr txBox="1"/>
          <p:nvPr/>
        </p:nvSpPr>
        <p:spPr>
          <a:xfrm>
            <a:off x="8973365" y="3200721"/>
            <a:ext cx="20429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Entorno</a:t>
            </a:r>
          </a:p>
          <a:p>
            <a:r>
              <a:rPr lang="es-ES" sz="1600" dirty="0">
                <a:solidFill>
                  <a:srgbClr val="5454E9"/>
                </a:solidFill>
              </a:rPr>
              <a:t>Amigos</a:t>
            </a:r>
          </a:p>
          <a:p>
            <a:r>
              <a:rPr lang="es-ES" sz="1600" dirty="0">
                <a:solidFill>
                  <a:srgbClr val="5454E9"/>
                </a:solidFill>
              </a:rPr>
              <a:t>La oferta del mercado </a:t>
            </a:r>
            <a:endParaRPr lang="es-CO" sz="1600" dirty="0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7D2287C6-7F2C-4C32-B30E-F0D1AA5B1B01}"/>
              </a:ext>
            </a:extLst>
          </p:cNvPr>
          <p:cNvSpPr txBox="1">
            <a:spLocks/>
          </p:cNvSpPr>
          <p:nvPr/>
        </p:nvSpPr>
        <p:spPr>
          <a:xfrm>
            <a:off x="1351934" y="2327293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¿Qué oye?  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3B4962B-82AF-4D68-90F5-93A00E02364D}"/>
              </a:ext>
            </a:extLst>
          </p:cNvPr>
          <p:cNvSpPr txBox="1"/>
          <p:nvPr/>
        </p:nvSpPr>
        <p:spPr>
          <a:xfrm>
            <a:off x="1387496" y="3200721"/>
            <a:ext cx="33293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Lo que dicen los amigos</a:t>
            </a:r>
          </a:p>
          <a:p>
            <a:r>
              <a:rPr lang="es-ES" sz="1600" dirty="0">
                <a:solidFill>
                  <a:srgbClr val="5454E9"/>
                </a:solidFill>
              </a:rPr>
              <a:t>Lo que dice el jefe</a:t>
            </a:r>
          </a:p>
          <a:p>
            <a:r>
              <a:rPr lang="es-ES" sz="1600" dirty="0">
                <a:solidFill>
                  <a:srgbClr val="5454E9"/>
                </a:solidFill>
              </a:rPr>
              <a:t>Lo que dicen las personas influyentes</a:t>
            </a:r>
            <a:endParaRPr lang="es-CO" sz="1600" dirty="0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918B92F2-CF4C-4201-8665-58CB3FC5E384}"/>
              </a:ext>
            </a:extLst>
          </p:cNvPr>
          <p:cNvSpPr txBox="1">
            <a:spLocks/>
          </p:cNvSpPr>
          <p:nvPr/>
        </p:nvSpPr>
        <p:spPr>
          <a:xfrm>
            <a:off x="4468640" y="4247515"/>
            <a:ext cx="3500591" cy="571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S" sz="2800" b="1" dirty="0">
                <a:solidFill>
                  <a:srgbClr val="5454E9"/>
                </a:solidFill>
              </a:rPr>
              <a:t>¿Qué piensa y siente?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0F5B597-5A11-4803-9ACB-90B4710862FE}"/>
              </a:ext>
            </a:extLst>
          </p:cNvPr>
          <p:cNvSpPr txBox="1"/>
          <p:nvPr/>
        </p:nvSpPr>
        <p:spPr>
          <a:xfrm>
            <a:off x="5036203" y="4704307"/>
            <a:ext cx="29899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Lo que realmente importa. Principales preocupaciones. Inquietudes y aspiraciones.</a:t>
            </a:r>
            <a:endParaRPr lang="es-CO" sz="16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9F3BA97-6B5F-4A4D-BF9D-ED27109F0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78"/>
          <a:stretch/>
        </p:blipFill>
        <p:spPr>
          <a:xfrm>
            <a:off x="5372778" y="2335094"/>
            <a:ext cx="1599795" cy="2126399"/>
          </a:xfrm>
          <a:prstGeom prst="rect">
            <a:avLst/>
          </a:prstGeom>
        </p:spPr>
      </p:pic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79206A4E-447D-43C1-9095-F492120AD672}"/>
              </a:ext>
            </a:extLst>
          </p:cNvPr>
          <p:cNvCxnSpPr/>
          <p:nvPr/>
        </p:nvCxnSpPr>
        <p:spPr>
          <a:xfrm>
            <a:off x="6096000" y="5447620"/>
            <a:ext cx="0" cy="1080000"/>
          </a:xfrm>
          <a:prstGeom prst="line">
            <a:avLst/>
          </a:prstGeom>
          <a:ln>
            <a:solidFill>
              <a:srgbClr val="3C34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ítulo 1">
            <a:extLst>
              <a:ext uri="{FF2B5EF4-FFF2-40B4-BE49-F238E27FC236}">
                <a16:creationId xmlns:a16="http://schemas.microsoft.com/office/drawing/2014/main" id="{3F52BA01-74AA-4A8D-BC9A-CDCA19BA0A9B}"/>
              </a:ext>
            </a:extLst>
          </p:cNvPr>
          <p:cNvSpPr txBox="1">
            <a:spLocks/>
          </p:cNvSpPr>
          <p:nvPr/>
        </p:nvSpPr>
        <p:spPr>
          <a:xfrm>
            <a:off x="2263356" y="5107076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Esfuerzos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72D009F-DD2E-49AF-8348-3999285F1AD2}"/>
              </a:ext>
            </a:extLst>
          </p:cNvPr>
          <p:cNvSpPr txBox="1"/>
          <p:nvPr/>
        </p:nvSpPr>
        <p:spPr>
          <a:xfrm>
            <a:off x="2298918" y="5980504"/>
            <a:ext cx="2042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Miedos, frustraciones y obstáculos</a:t>
            </a:r>
            <a:endParaRPr lang="es-CO" sz="1600" dirty="0"/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id="{264A1E2E-9F4D-422D-9C54-2990D6452E5E}"/>
              </a:ext>
            </a:extLst>
          </p:cNvPr>
          <p:cNvSpPr txBox="1">
            <a:spLocks/>
          </p:cNvSpPr>
          <p:nvPr/>
        </p:nvSpPr>
        <p:spPr>
          <a:xfrm>
            <a:off x="8077902" y="5101678"/>
            <a:ext cx="3500591" cy="918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800" b="1" dirty="0">
                <a:solidFill>
                  <a:srgbClr val="5454E9"/>
                </a:solidFill>
              </a:rPr>
              <a:t>Resultados</a:t>
            </a:r>
            <a:endParaRPr lang="es-CO" sz="2800" b="1" dirty="0">
              <a:solidFill>
                <a:srgbClr val="5454E9"/>
              </a:solidFill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CB5601B-2957-4D53-8714-445D6D10B6DA}"/>
              </a:ext>
            </a:extLst>
          </p:cNvPr>
          <p:cNvSpPr txBox="1"/>
          <p:nvPr/>
        </p:nvSpPr>
        <p:spPr>
          <a:xfrm>
            <a:off x="8113464" y="5975106"/>
            <a:ext cx="3168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5454E9"/>
                </a:solidFill>
              </a:rPr>
              <a:t>Deseos/necesidad</a:t>
            </a:r>
          </a:p>
          <a:p>
            <a:r>
              <a:rPr lang="es-ES" sz="1600" dirty="0">
                <a:solidFill>
                  <a:srgbClr val="5454E9"/>
                </a:solidFill>
              </a:rPr>
              <a:t>Medida del éxito y obstáculos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2756309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B9A13-8ACA-A66A-F378-27465EBF9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 </a:t>
            </a:r>
            <a:r>
              <a:rPr lang="es-ES" b="1" dirty="0">
                <a:solidFill>
                  <a:schemeClr val="bg1"/>
                </a:solidFill>
              </a:rPr>
              <a:t>Taller </a:t>
            </a:r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10" name="Video de WhatsApp 2025-09-04 a las 15.52.11_52f23b4f">
            <a:hlinkClick r:id="" action="ppaction://media"/>
            <a:extLst>
              <a:ext uri="{FF2B5EF4-FFF2-40B4-BE49-F238E27FC236}">
                <a16:creationId xmlns:a16="http://schemas.microsoft.com/office/drawing/2014/main" id="{138905EA-307F-4A91-8E4B-7371E33CD7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72448" y="495300"/>
            <a:ext cx="3525640" cy="6229350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7DBB686F-E313-4AFB-A77E-0A9E54BEA4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351" y="2804797"/>
            <a:ext cx="10739872" cy="379602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Escucha el video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Aplica el modelo estudiado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r>
              <a:rPr lang="es-ES" sz="2400" dirty="0"/>
              <a:t>15 minutos de ejercicio práctico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0174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4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3F1F20C1-09EF-372B-41B0-7CAA6D4161AF}"/>
              </a:ext>
            </a:extLst>
          </p:cNvPr>
          <p:cNvSpPr/>
          <p:nvPr/>
        </p:nvSpPr>
        <p:spPr>
          <a:xfrm>
            <a:off x="7563624" y="228600"/>
            <a:ext cx="4809351" cy="775482"/>
          </a:xfrm>
          <a:prstGeom prst="rect">
            <a:avLst/>
          </a:prstGeom>
          <a:solidFill>
            <a:srgbClr val="3C34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7582C0-FBE1-1031-56A7-52DC3D791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1689" y="320643"/>
            <a:ext cx="3825746" cy="560364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¿Cómo estamos?</a:t>
            </a:r>
            <a:endParaRPr lang="es-CO" sz="2400" dirty="0">
              <a:solidFill>
                <a:schemeClr val="bg1"/>
              </a:solidFill>
            </a:endParaRP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8EE8C783-8A8B-7A3F-6C31-E7A6EABF05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2611655"/>
              </p:ext>
            </p:extLst>
          </p:nvPr>
        </p:nvGraphicFramePr>
        <p:xfrm>
          <a:off x="477795" y="2073201"/>
          <a:ext cx="3573505" cy="1793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6064AB6C-E0BC-9748-8506-123286F3BC9E}"/>
              </a:ext>
            </a:extLst>
          </p:cNvPr>
          <p:cNvSpPr txBox="1"/>
          <p:nvPr/>
        </p:nvSpPr>
        <p:spPr>
          <a:xfrm>
            <a:off x="477795" y="1384993"/>
            <a:ext cx="3751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42FEA"/>
                </a:solidFill>
                <a:latin typeface="Plus Jakarta Sans" pitchFamily="2" charset="0"/>
                <a:cs typeface="Plus Jakarta Sans" pitchFamily="2" charset="0"/>
              </a:rPr>
              <a:t>Autodiagnóstico en Diseño Gráfico</a:t>
            </a:r>
          </a:p>
          <a:p>
            <a:r>
              <a:rPr lang="es-ES" sz="1400" dirty="0">
                <a:latin typeface="Plus Jakarta Sans" pitchFamily="2" charset="0"/>
                <a:cs typeface="Plus Jakarta Sans" pitchFamily="2" charset="0"/>
              </a:rPr>
              <a:t>Nivel de conocimiento (1-5)</a:t>
            </a:r>
            <a:endParaRPr lang="es-CO" sz="1400" dirty="0">
              <a:latin typeface="Plus Jakarta Sans" pitchFamily="2" charset="0"/>
              <a:cs typeface="Plus Jakarta Sans" pitchFamily="2" charset="0"/>
            </a:endParaRP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D885A9CF-A1F1-B53B-2E2A-4C4FED14A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1302097"/>
              </p:ext>
            </p:extLst>
          </p:nvPr>
        </p:nvGraphicFramePr>
        <p:xfrm>
          <a:off x="477794" y="4809288"/>
          <a:ext cx="3916406" cy="179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744C4AA3-4727-367A-D00E-14C21D76ECD2}"/>
              </a:ext>
            </a:extLst>
          </p:cNvPr>
          <p:cNvSpPr txBox="1"/>
          <p:nvPr/>
        </p:nvSpPr>
        <p:spPr>
          <a:xfrm>
            <a:off x="477795" y="4286068"/>
            <a:ext cx="4081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42FEA"/>
                </a:solidFill>
                <a:latin typeface="Plus Jakarta Sans" pitchFamily="2" charset="0"/>
                <a:cs typeface="Plus Jakarta Sans" pitchFamily="2" charset="0"/>
              </a:rPr>
              <a:t>Autodiagnóstico en Técnicas de Formación</a:t>
            </a:r>
          </a:p>
          <a:p>
            <a:r>
              <a:rPr lang="es-ES" sz="1400" dirty="0">
                <a:latin typeface="Plus Jakarta Sans" pitchFamily="2" charset="0"/>
                <a:cs typeface="Plus Jakarta Sans" pitchFamily="2" charset="0"/>
              </a:rPr>
              <a:t>Nivel de conocimiento (1-5)</a:t>
            </a:r>
            <a:endParaRPr lang="es-CO" sz="1400" dirty="0">
              <a:latin typeface="Plus Jakarta Sans" pitchFamily="2" charset="0"/>
              <a:cs typeface="Plus Jakarta Sans" pitchFamily="2" charset="0"/>
            </a:endParaRP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C5DA7A1F-1A54-F202-3C57-27E687EC0A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1057317"/>
              </p:ext>
            </p:extLst>
          </p:nvPr>
        </p:nvGraphicFramePr>
        <p:xfrm>
          <a:off x="6265049" y="2073201"/>
          <a:ext cx="4809351" cy="1793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400F86ED-3BEC-2784-F902-0ED2EBFA4E88}"/>
              </a:ext>
            </a:extLst>
          </p:cNvPr>
          <p:cNvSpPr txBox="1"/>
          <p:nvPr/>
        </p:nvSpPr>
        <p:spPr>
          <a:xfrm>
            <a:off x="6265049" y="1384993"/>
            <a:ext cx="3751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42FEA"/>
                </a:solidFill>
                <a:latin typeface="Plus Jakarta Sans" pitchFamily="2" charset="0"/>
                <a:cs typeface="Plus Jakarta Sans" pitchFamily="2" charset="0"/>
              </a:rPr>
              <a:t>Autodiagnóstico en Servicio al cliente</a:t>
            </a:r>
          </a:p>
          <a:p>
            <a:r>
              <a:rPr lang="es-ES" sz="1400" dirty="0">
                <a:latin typeface="Plus Jakarta Sans" pitchFamily="2" charset="0"/>
                <a:cs typeface="Plus Jakarta Sans" pitchFamily="2" charset="0"/>
              </a:rPr>
              <a:t>Nivel de conocimiento (1-5)</a:t>
            </a:r>
            <a:endParaRPr lang="es-CO" sz="1400" dirty="0">
              <a:latin typeface="Plus Jakarta Sans" pitchFamily="2" charset="0"/>
              <a:cs typeface="Plus Jakarta Sans" pitchFamily="2" charset="0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407CD2B4-FC4C-B458-C367-078A6499DF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8800520"/>
              </p:ext>
            </p:extLst>
          </p:nvPr>
        </p:nvGraphicFramePr>
        <p:xfrm>
          <a:off x="6096000" y="4809288"/>
          <a:ext cx="4978400" cy="179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:a16="http://schemas.microsoft.com/office/drawing/2014/main" id="{6DE561DD-3D89-8469-9EC7-0310306C7E4E}"/>
              </a:ext>
            </a:extLst>
          </p:cNvPr>
          <p:cNvSpPr txBox="1"/>
          <p:nvPr/>
        </p:nvSpPr>
        <p:spPr>
          <a:xfrm>
            <a:off x="6096001" y="4286068"/>
            <a:ext cx="4081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42FEA"/>
                </a:solidFill>
                <a:latin typeface="Plus Jakarta Sans" pitchFamily="2" charset="0"/>
                <a:cs typeface="Plus Jakarta Sans" pitchFamily="2" charset="0"/>
              </a:rPr>
              <a:t>Autodiagnóstico en Redes y Comunicación</a:t>
            </a:r>
          </a:p>
          <a:p>
            <a:r>
              <a:rPr lang="es-ES" sz="1400" dirty="0">
                <a:latin typeface="Plus Jakarta Sans" pitchFamily="2" charset="0"/>
                <a:cs typeface="Plus Jakarta Sans" pitchFamily="2" charset="0"/>
              </a:rPr>
              <a:t>Nivel de conocimiento (1-5)</a:t>
            </a:r>
            <a:endParaRPr lang="es-CO" sz="1400" dirty="0">
              <a:latin typeface="Plus Jakarta Sans" pitchFamily="2" charset="0"/>
              <a:cs typeface="Plus Jakarta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223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6380019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2</a:t>
            </a:r>
            <a:br>
              <a:rPr lang="es-ES" dirty="0"/>
            </a:br>
            <a:r>
              <a:rPr lang="es-ES" dirty="0"/>
              <a:t>Capacitación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3644647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terior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199</Words>
  <Application>Microsoft Office PowerPoint</Application>
  <PresentationFormat>Panorámica</PresentationFormat>
  <Paragraphs>48</Paragraphs>
  <Slides>8</Slides>
  <Notes>3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Plus Jakarta Sans</vt:lpstr>
      <vt:lpstr>Plus Jakarta Sans ExtraBold</vt:lpstr>
      <vt:lpstr>Plus Jakarta Sans Light</vt:lpstr>
      <vt:lpstr>Portadas</vt:lpstr>
      <vt:lpstr>Interiores</vt:lpstr>
      <vt:lpstr>Sesión No 2 Capacitación</vt:lpstr>
      <vt:lpstr>Escuchemos al usuario</vt:lpstr>
      <vt:lpstr>Alistemos nuestra mente para pensar diferente</vt:lpstr>
      <vt:lpstr>Salir a campo: es la fórmula.</vt:lpstr>
      <vt:lpstr>¿Qué piensa y siente?</vt:lpstr>
      <vt:lpstr> Taller </vt:lpstr>
      <vt:lpstr>¿Cómo estamos?</vt:lpstr>
      <vt:lpstr>Sesión No 2 Capacitación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Juan David Benitez Vergara</cp:lastModifiedBy>
  <cp:revision>139</cp:revision>
  <dcterms:created xsi:type="dcterms:W3CDTF">2025-08-28T23:33:07Z</dcterms:created>
  <dcterms:modified xsi:type="dcterms:W3CDTF">2025-09-04T21:30:21Z</dcterms:modified>
</cp:coreProperties>
</file>