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8"/>
  </p:notesMasterIdLst>
  <p:sldIdLst>
    <p:sldId id="256" r:id="rId3"/>
    <p:sldId id="257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60" r:id="rId12"/>
    <p:sldId id="273" r:id="rId13"/>
    <p:sldId id="264" r:id="rId14"/>
    <p:sldId id="265" r:id="rId15"/>
    <p:sldId id="258" r:id="rId16"/>
    <p:sldId id="259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4F6"/>
    <a:srgbClr val="C6DF65"/>
    <a:srgbClr val="F8C02B"/>
    <a:srgbClr val="342FEA"/>
    <a:srgbClr val="B9D63E"/>
    <a:srgbClr val="EE9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67" d="100"/>
          <a:sy n="67" d="100"/>
        </p:scale>
        <p:origin x="115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6D6D-96B4-4EDB-B0E7-7B5F4E71B6BD}" type="datetimeFigureOut">
              <a:rPr lang="es-CO" smtClean="0"/>
              <a:t>1/09/2025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3FE7-C84A-48E4-A4A7-AD5B663C3C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1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21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8765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303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3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6050"/>
            <a:ext cx="10515600" cy="1000125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941763"/>
            <a:ext cx="10515600" cy="5730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01C2BC3-F3EA-31B6-5632-D681BAB710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39BA464-F3F9-F1BA-85DE-0375BE8F0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57800" cy="685800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D23A9-F32E-BB80-2598-5AF8D6A3845D}"/>
              </a:ext>
            </a:extLst>
          </p:cNvPr>
          <p:cNvSpPr/>
          <p:nvPr userDrawn="1"/>
        </p:nvSpPr>
        <p:spPr>
          <a:xfrm>
            <a:off x="5257800" y="3807129"/>
            <a:ext cx="6934199" cy="1135574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90735" y="4089558"/>
            <a:ext cx="5474215" cy="5730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6B8095E-AAFD-6854-DAED-E06EBC3C7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99074">
            <a:off x="4286786" y="862820"/>
            <a:ext cx="1942026" cy="2173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735" y="1734794"/>
            <a:ext cx="5474215" cy="1870915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A879E35-E2CD-E537-0069-095066A768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3685" y="5664770"/>
            <a:ext cx="4403271" cy="6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61F703B-9D72-2DF9-C6AE-BCB6020BD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676107"/>
            <a:ext cx="10685417" cy="88421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2806042"/>
            <a:ext cx="10685417" cy="28983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4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seño personalizado">
    <p:bg>
      <p:bgPr>
        <a:solidFill>
          <a:srgbClr val="342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B921E99A-A53C-6989-751C-606868AD9F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2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748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F680A0-ED4D-596B-02A3-91E7DB04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40F6C3-A852-2E99-B3ED-57EF67311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4EE18B-C0C7-7A28-DEC9-A52BE455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48EC0-5264-4952-A7C4-9F7D7D23A247}" type="datetimeFigureOut">
              <a:rPr lang="es-CO" smtClean="0"/>
              <a:t>1/09/2025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CC207-3436-CD16-68EE-4D0AB5D7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AE8C1-1838-9A3C-5494-23EFF954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2E7CA-6F60-4CD8-81B5-ED9C90663D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  <p:sldLayoutId id="2147483676" r:id="rId3"/>
    <p:sldLayoutId id="2147483681" r:id="rId4"/>
    <p:sldLayoutId id="2147483678" r:id="rId5"/>
    <p:sldLayoutId id="2147483680" r:id="rId6"/>
    <p:sldLayoutId id="214748368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instagram.com/reel/DN-nFbqEc0T/?igsh=MXNlZW0zdG0zMDRjYw%3D%3D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380019" cy="1839479"/>
          </a:xfrm>
        </p:spPr>
        <p:txBody>
          <a:bodyPr/>
          <a:lstStyle/>
          <a:p>
            <a:r>
              <a:rPr lang="es-ES" dirty="0"/>
              <a:t>Sesión No 1</a:t>
            </a:r>
            <a:br>
              <a:rPr lang="es-ES" dirty="0"/>
            </a:br>
            <a:r>
              <a:rPr lang="es-ES" dirty="0"/>
              <a:t>Capacitación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5478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17958-35BE-F5B1-7277-2EE2F3B4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6307"/>
            <a:ext cx="10515600" cy="1000125"/>
          </a:xfrm>
        </p:spPr>
        <p:txBody>
          <a:bodyPr/>
          <a:lstStyle/>
          <a:p>
            <a:r>
              <a:rPr lang="es-ES" dirty="0"/>
              <a:t>8 Consejos de aprendizaje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F5159D-2082-B759-E04B-E9CB85187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22020"/>
            <a:ext cx="10515600" cy="573087"/>
          </a:xfrm>
        </p:spPr>
        <p:txBody>
          <a:bodyPr/>
          <a:lstStyle/>
          <a:p>
            <a:r>
              <a:rPr lang="es-ES" dirty="0"/>
              <a:t>Barbara </a:t>
            </a:r>
            <a:r>
              <a:rPr lang="es-ES" dirty="0" err="1"/>
              <a:t>Oakley</a:t>
            </a:r>
            <a:r>
              <a:rPr lang="es-ES" dirty="0"/>
              <a:t> – Investigadora Universidad de Oakland (EEUU)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4645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4C3FD-4B72-27D8-6DF2-EE1BD42D4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700" y="2482153"/>
            <a:ext cx="5375189" cy="2569532"/>
          </a:xfrm>
        </p:spPr>
        <p:txBody>
          <a:bodyPr>
            <a:normAutofit/>
          </a:bodyPr>
          <a:lstStyle/>
          <a:p>
            <a:r>
              <a:rPr lang="es-ES" dirty="0"/>
              <a:t>Alistemos nuestra mente para aprender</a:t>
            </a:r>
            <a:endParaRPr lang="es-CO" dirty="0"/>
          </a:p>
        </p:txBody>
      </p:sp>
      <p:pic>
        <p:nvPicPr>
          <p:cNvPr id="5" name="Imagen 4">
            <a:hlinkClick r:id="rId2"/>
            <a:extLst>
              <a:ext uri="{FF2B5EF4-FFF2-40B4-BE49-F238E27FC236}">
                <a16:creationId xmlns:a16="http://schemas.microsoft.com/office/drawing/2014/main" id="{64B59BEE-A5B7-42F8-96E1-0DEC94CB4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44"/>
          <a:stretch/>
        </p:blipFill>
        <p:spPr>
          <a:xfrm>
            <a:off x="7710265" y="775916"/>
            <a:ext cx="3148236" cy="530616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93E8DED-65C9-4F6C-BB44-6FF4A315EC8D}"/>
              </a:ext>
            </a:extLst>
          </p:cNvPr>
          <p:cNvSpPr txBox="1"/>
          <p:nvPr/>
        </p:nvSpPr>
        <p:spPr>
          <a:xfrm>
            <a:off x="7710265" y="6224800"/>
            <a:ext cx="414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200" dirty="0">
                <a:solidFill>
                  <a:schemeClr val="bg1"/>
                </a:solidFill>
              </a:rPr>
              <a:t>Video completo https://www.youtube.com/watch?v=BMSbHxNiJdU</a:t>
            </a:r>
          </a:p>
        </p:txBody>
      </p:sp>
    </p:spTree>
    <p:extLst>
      <p:ext uri="{BB962C8B-B14F-4D97-AF65-F5344CB8AC3E}">
        <p14:creationId xmlns:p14="http://schemas.microsoft.com/office/powerpoint/2010/main" val="3528396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1. </a:t>
            </a:r>
            <a:r>
              <a:rPr lang="es-ES" b="1" dirty="0">
                <a:solidFill>
                  <a:schemeClr val="bg1"/>
                </a:solidFill>
              </a:rPr>
              <a:t>Ponte metas pequeñas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804797"/>
            <a:ext cx="10739872" cy="16561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No te abrumes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Sesiones de estudio cortas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Define los horarios</a:t>
            </a:r>
          </a:p>
          <a:p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2F767BA-9777-4DA9-8D95-79A888696CB2}"/>
              </a:ext>
            </a:extLst>
          </p:cNvPr>
          <p:cNvSpPr/>
          <p:nvPr/>
        </p:nvSpPr>
        <p:spPr>
          <a:xfrm>
            <a:off x="718351" y="4721902"/>
            <a:ext cx="9668662" cy="1514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FEBC7EE-84DD-4887-A931-A97354BD7843}"/>
              </a:ext>
            </a:extLst>
          </p:cNvPr>
          <p:cNvSpPr txBox="1">
            <a:spLocks/>
          </p:cNvSpPr>
          <p:nvPr/>
        </p:nvSpPr>
        <p:spPr>
          <a:xfrm>
            <a:off x="3598960" y="4840729"/>
            <a:ext cx="6630890" cy="16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Aprendizaje de mercadeo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Aprendizaje de SAC y Posventa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Metodologías de redes y comunicación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113119F-3698-4218-A77A-7006D9754EB6}"/>
              </a:ext>
            </a:extLst>
          </p:cNvPr>
          <p:cNvSpPr txBox="1">
            <a:spLocks/>
          </p:cNvSpPr>
          <p:nvPr/>
        </p:nvSpPr>
        <p:spPr>
          <a:xfrm>
            <a:off x="1203553" y="5448926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/>
              <a:t>Nuestras Metas</a:t>
            </a:r>
          </a:p>
          <a:p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96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2. </a:t>
            </a:r>
            <a:r>
              <a:rPr lang="es-ES" b="1" dirty="0">
                <a:solidFill>
                  <a:schemeClr val="bg1"/>
                </a:solidFill>
              </a:rPr>
              <a:t>Explícaselo a un “niño imaginario”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Escribe todo lo que sobre el tema elegido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Explícaselo a alguien que no sabe del tema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Identifica errores en tu comprensión (lagunas de aprendizaje)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Identifica fuentes y complementa tu entendimiento</a:t>
            </a:r>
          </a:p>
          <a:p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726C837-42B1-4BA3-8956-9D9BC8A684A9}"/>
              </a:ext>
            </a:extLst>
          </p:cNvPr>
          <p:cNvSpPr/>
          <p:nvPr/>
        </p:nvSpPr>
        <p:spPr>
          <a:xfrm>
            <a:off x="718351" y="4721902"/>
            <a:ext cx="8225624" cy="1514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857D605-8AC5-411E-B3AD-463212D1BC2B}"/>
              </a:ext>
            </a:extLst>
          </p:cNvPr>
          <p:cNvSpPr txBox="1">
            <a:spLocks/>
          </p:cNvSpPr>
          <p:nvPr/>
        </p:nvSpPr>
        <p:spPr>
          <a:xfrm>
            <a:off x="3598960" y="4840729"/>
            <a:ext cx="4916389" cy="16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Mi Droguería Cloud (herramienta).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Técnicas de venta y servicio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Normatividad vigente</a:t>
            </a:r>
          </a:p>
          <a:p>
            <a:endParaRPr lang="es-CO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94CA36B-1730-4A8D-9B8F-78CCA96B45F9}"/>
              </a:ext>
            </a:extLst>
          </p:cNvPr>
          <p:cNvSpPr txBox="1">
            <a:spLocks/>
          </p:cNvSpPr>
          <p:nvPr/>
        </p:nvSpPr>
        <p:spPr>
          <a:xfrm>
            <a:off x="1203553" y="5448926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/>
              <a:t>Nuestros Temas</a:t>
            </a:r>
          </a:p>
          <a:p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42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3. </a:t>
            </a:r>
            <a:r>
              <a:rPr lang="es-ES" b="1" dirty="0">
                <a:solidFill>
                  <a:schemeClr val="bg1"/>
                </a:solidFill>
              </a:rPr>
              <a:t>Toma notas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Define el mejor medio para tomar notas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Busca mecanismos que te permitan concentrarte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Deja notas de conceptos difíciles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Tus apuntes sintetizan aspectos clave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852FCAD-BAE7-4084-843F-D4F4B23FDA63}"/>
              </a:ext>
            </a:extLst>
          </p:cNvPr>
          <p:cNvSpPr/>
          <p:nvPr/>
        </p:nvSpPr>
        <p:spPr>
          <a:xfrm>
            <a:off x="718351" y="4721902"/>
            <a:ext cx="7526239" cy="1514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5A6B7572-EB9D-4005-B4D3-1B1AC278F6D0}"/>
              </a:ext>
            </a:extLst>
          </p:cNvPr>
          <p:cNvSpPr txBox="1">
            <a:spLocks/>
          </p:cNvSpPr>
          <p:nvPr/>
        </p:nvSpPr>
        <p:spPr>
          <a:xfrm>
            <a:off x="3598961" y="4840729"/>
            <a:ext cx="3611308" cy="16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Uso de tecnología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Normativa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Aprendizaje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CO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70FF3C6-DA83-4B06-ADC2-06CA52369984}"/>
              </a:ext>
            </a:extLst>
          </p:cNvPr>
          <p:cNvSpPr txBox="1">
            <a:spLocks/>
          </p:cNvSpPr>
          <p:nvPr/>
        </p:nvSpPr>
        <p:spPr>
          <a:xfrm>
            <a:off x="1203553" y="5448926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/>
              <a:t>Nuestros Conceptos</a:t>
            </a:r>
          </a:p>
          <a:p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32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4. </a:t>
            </a:r>
            <a:r>
              <a:rPr lang="es-ES" b="1" dirty="0">
                <a:solidFill>
                  <a:schemeClr val="bg1"/>
                </a:solidFill>
              </a:rPr>
              <a:t>Entrena tu capacidad de concentración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/>
              <a:t>Técnica </a:t>
            </a:r>
            <a:r>
              <a:rPr lang="es-ES" sz="2400" b="1" dirty="0" err="1"/>
              <a:t>Pomodoro</a:t>
            </a:r>
            <a:r>
              <a:rPr lang="es-ES" sz="2400" dirty="0"/>
              <a:t>. Intercalar periodos de estudios, breves descansos y recompensas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Elimina por 25 minutos distracciones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Deja 2 a 3 minutos para retomar concentración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Intenta recordar lo que llevas aprendido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5 minutos para ti sin medios electrónicos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CO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60A4E84-B4D4-443B-AEFF-832CFEE65023}"/>
              </a:ext>
            </a:extLst>
          </p:cNvPr>
          <p:cNvSpPr/>
          <p:nvPr/>
        </p:nvSpPr>
        <p:spPr>
          <a:xfrm>
            <a:off x="6904839" y="4966464"/>
            <a:ext cx="5287161" cy="1514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DA28DE4B-AE7F-476D-A1FC-0F6B068F73C6}"/>
              </a:ext>
            </a:extLst>
          </p:cNvPr>
          <p:cNvSpPr txBox="1">
            <a:spLocks/>
          </p:cNvSpPr>
          <p:nvPr/>
        </p:nvSpPr>
        <p:spPr>
          <a:xfrm>
            <a:off x="9785449" y="5085291"/>
            <a:ext cx="3611308" cy="16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Comer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Salida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Seres queridos</a:t>
            </a:r>
          </a:p>
          <a:p>
            <a:endParaRPr lang="es-CO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6E53F01-42F0-47F0-9816-D53E6D049699}"/>
              </a:ext>
            </a:extLst>
          </p:cNvPr>
          <p:cNvSpPr txBox="1">
            <a:spLocks/>
          </p:cNvSpPr>
          <p:nvPr/>
        </p:nvSpPr>
        <p:spPr>
          <a:xfrm>
            <a:off x="7390041" y="5693488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/>
              <a:t>Tus </a:t>
            </a:r>
          </a:p>
          <a:p>
            <a:r>
              <a:rPr lang="es-ES" b="1" dirty="0"/>
              <a:t>Momentos</a:t>
            </a:r>
          </a:p>
          <a:p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834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5. </a:t>
            </a:r>
            <a:r>
              <a:rPr lang="es-ES" b="1" dirty="0">
                <a:solidFill>
                  <a:schemeClr val="bg1"/>
                </a:solidFill>
              </a:rPr>
              <a:t>Dale tiempo a tu cerebro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804797"/>
            <a:ext cx="10739872" cy="62420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Necesitas crear un horario de estudio</a:t>
            </a:r>
          </a:p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CO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8A234A0-4AE3-4751-8E14-FFDDC778B96C}"/>
              </a:ext>
            </a:extLst>
          </p:cNvPr>
          <p:cNvSpPr txBox="1">
            <a:spLocks/>
          </p:cNvSpPr>
          <p:nvPr/>
        </p:nvSpPr>
        <p:spPr>
          <a:xfrm>
            <a:off x="718300" y="3077674"/>
            <a:ext cx="10735157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dirty="0"/>
              <a:t>6. </a:t>
            </a:r>
            <a:r>
              <a:rPr lang="es-ES" b="1" dirty="0">
                <a:solidFill>
                  <a:schemeClr val="bg1"/>
                </a:solidFill>
              </a:rPr>
              <a:t>Dormir ayuda a aprender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2693365-6E0E-41D5-B7CA-27F0373B392E}"/>
              </a:ext>
            </a:extLst>
          </p:cNvPr>
          <p:cNvSpPr txBox="1">
            <a:spLocks/>
          </p:cNvSpPr>
          <p:nvPr/>
        </p:nvSpPr>
        <p:spPr>
          <a:xfrm>
            <a:off x="713585" y="4257364"/>
            <a:ext cx="10739872" cy="624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En la noche el cerebro reconecta el conocimiento. Aquí ocurre el aprendizaje</a:t>
            </a:r>
          </a:p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500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7. </a:t>
            </a:r>
            <a:r>
              <a:rPr lang="es-ES" b="1" dirty="0">
                <a:solidFill>
                  <a:schemeClr val="bg1"/>
                </a:solidFill>
              </a:rPr>
              <a:t>Usa la IA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804797"/>
            <a:ext cx="10739872" cy="9187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La IA puede aportar la simplificación de conceptos con metáforas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Despierta tu curiosidad con 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CO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8A234A0-4AE3-4751-8E14-FFDDC778B96C}"/>
              </a:ext>
            </a:extLst>
          </p:cNvPr>
          <p:cNvSpPr txBox="1">
            <a:spLocks/>
          </p:cNvSpPr>
          <p:nvPr/>
        </p:nvSpPr>
        <p:spPr>
          <a:xfrm>
            <a:off x="718300" y="3605214"/>
            <a:ext cx="10735157" cy="835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dirty="0"/>
              <a:t>8. </a:t>
            </a:r>
            <a:r>
              <a:rPr lang="es-ES" b="1" dirty="0">
                <a:solidFill>
                  <a:schemeClr val="bg1"/>
                </a:solidFill>
              </a:rPr>
              <a:t>Recompensa tu cerebro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2693365-6E0E-41D5-B7CA-27F0373B392E}"/>
              </a:ext>
            </a:extLst>
          </p:cNvPr>
          <p:cNvSpPr txBox="1">
            <a:spLocks/>
          </p:cNvSpPr>
          <p:nvPr/>
        </p:nvSpPr>
        <p:spPr>
          <a:xfrm>
            <a:off x="713585" y="4514338"/>
            <a:ext cx="10739872" cy="567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Identifica qué te gusta y recompensa tu cerebro</a:t>
            </a:r>
          </a:p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4AFA628-FFE4-4468-9FDA-198770570527}"/>
              </a:ext>
            </a:extLst>
          </p:cNvPr>
          <p:cNvSpPr/>
          <p:nvPr/>
        </p:nvSpPr>
        <p:spPr>
          <a:xfrm>
            <a:off x="6904839" y="4966464"/>
            <a:ext cx="5287161" cy="1514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3D31BA80-2419-4841-BB12-DAA79DD992A0}"/>
              </a:ext>
            </a:extLst>
          </p:cNvPr>
          <p:cNvSpPr txBox="1">
            <a:spLocks/>
          </p:cNvSpPr>
          <p:nvPr/>
        </p:nvSpPr>
        <p:spPr>
          <a:xfrm>
            <a:off x="9628285" y="4999563"/>
            <a:ext cx="3611308" cy="16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TV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Música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Salir con amigos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400" dirty="0"/>
              <a:t>y familia</a:t>
            </a:r>
          </a:p>
          <a:p>
            <a:endParaRPr lang="es-CO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2B82BDD9-B4EB-4F23-ABCF-FA7447AB4D96}"/>
              </a:ext>
            </a:extLst>
          </p:cNvPr>
          <p:cNvSpPr txBox="1">
            <a:spLocks/>
          </p:cNvSpPr>
          <p:nvPr/>
        </p:nvSpPr>
        <p:spPr>
          <a:xfrm>
            <a:off x="7075709" y="5693488"/>
            <a:ext cx="2722174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/>
              <a:t>Tus </a:t>
            </a:r>
          </a:p>
          <a:p>
            <a:r>
              <a:rPr lang="es-ES" b="1" dirty="0"/>
              <a:t>Recompensas</a:t>
            </a:r>
          </a:p>
          <a:p>
            <a:endParaRPr lang="es-C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56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7E663C-2383-D40B-299D-0BCE6B3597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Elijamos temas de aprendizaje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7B75B5-0662-9548-C21A-E87FBA195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s-ES" sz="2800" dirty="0"/>
              <a:t>Aprendizaje de mercadeo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800" dirty="0"/>
              <a:t>Diseño gráfico básico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800" dirty="0"/>
              <a:t>Metodologías de redes y comunicación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800" dirty="0"/>
              <a:t>Técnicas de Formación </a:t>
            </a:r>
          </a:p>
          <a:p>
            <a:pPr marL="457200" indent="-457200">
              <a:buAutoNum type="arabicPeriod"/>
            </a:pPr>
            <a:r>
              <a:rPr lang="es-ES" sz="2800" dirty="0"/>
              <a:t>Aprendizaje de SAC y Posventa</a:t>
            </a:r>
          </a:p>
        </p:txBody>
      </p:sp>
    </p:spTree>
    <p:extLst>
      <p:ext uri="{BB962C8B-B14F-4D97-AF65-F5344CB8AC3E}">
        <p14:creationId xmlns:p14="http://schemas.microsoft.com/office/powerpoint/2010/main" val="1701565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380019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1</a:t>
            </a:r>
            <a:br>
              <a:rPr lang="es-ES" dirty="0"/>
            </a:br>
            <a:r>
              <a:rPr lang="es-ES" dirty="0"/>
              <a:t>Capacitación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97566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C767219E-A3FF-A877-A763-D15DAB0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567" y="1053834"/>
            <a:ext cx="2683192" cy="26831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129C76F-81F3-F3DD-C6CA-825E209C8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49B030-7A77-8A57-6BF2-B8ECE819E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60049F02-0EB3-0B66-C1F4-5A6BC800E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269" y="4245093"/>
            <a:ext cx="3462406" cy="12451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47D2C51-B58D-427E-453F-8316E323E4C1}"/>
              </a:ext>
            </a:extLst>
          </p:cNvPr>
          <p:cNvSpPr txBox="1"/>
          <p:nvPr/>
        </p:nvSpPr>
        <p:spPr>
          <a:xfrm>
            <a:off x="8650690" y="2421556"/>
            <a:ext cx="141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13%</a:t>
            </a:r>
            <a:endParaRPr lang="es-CO" sz="44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DAB97B7-73FA-CADE-9952-75989AE34547}"/>
              </a:ext>
            </a:extLst>
          </p:cNvPr>
          <p:cNvSpPr txBox="1"/>
          <p:nvPr/>
        </p:nvSpPr>
        <p:spPr>
          <a:xfrm>
            <a:off x="11054274" y="4122696"/>
            <a:ext cx="759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29%</a:t>
            </a:r>
            <a:endParaRPr lang="es-CO" sz="20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8DA405E-9B9A-4B8E-C39E-D68365F71665}"/>
              </a:ext>
            </a:extLst>
          </p:cNvPr>
          <p:cNvSpPr txBox="1"/>
          <p:nvPr/>
        </p:nvSpPr>
        <p:spPr>
          <a:xfrm>
            <a:off x="10965675" y="4667589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EE92D3"/>
                </a:solidFill>
                <a:latin typeface="Plus Jakarta Sans ExtraBold" pitchFamily="2" charset="0"/>
                <a:cs typeface="Plus Jakarta Sans ExtraBold" pitchFamily="2" charset="0"/>
              </a:rPr>
              <a:t>33%</a:t>
            </a:r>
            <a:endParaRPr lang="es-CO" sz="2000" dirty="0">
              <a:solidFill>
                <a:srgbClr val="EE92D3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25C8AC-BBB2-F746-7904-8D5B1F8FB588}"/>
              </a:ext>
            </a:extLst>
          </p:cNvPr>
          <p:cNvSpPr txBox="1"/>
          <p:nvPr/>
        </p:nvSpPr>
        <p:spPr>
          <a:xfrm>
            <a:off x="10965674" y="5198372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F8C02B"/>
                </a:solidFill>
                <a:latin typeface="Plus Jakarta Sans ExtraBold" pitchFamily="2" charset="0"/>
                <a:cs typeface="Plus Jakarta Sans ExtraBold" pitchFamily="2" charset="0"/>
              </a:rPr>
              <a:t>24%</a:t>
            </a:r>
            <a:endParaRPr lang="es-CO" sz="2000" dirty="0">
              <a:solidFill>
                <a:srgbClr val="F8C02B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3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30CAD61-7553-2390-296B-69D8B54DE42B}"/>
              </a:ext>
            </a:extLst>
          </p:cNvPr>
          <p:cNvSpPr/>
          <p:nvPr/>
        </p:nvSpPr>
        <p:spPr>
          <a:xfrm>
            <a:off x="4610833" y="-135466"/>
            <a:ext cx="2219333" cy="71345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06E9F52-5588-847C-1420-9F459E679AE6}"/>
              </a:ext>
            </a:extLst>
          </p:cNvPr>
          <p:cNvSpPr/>
          <p:nvPr/>
        </p:nvSpPr>
        <p:spPr>
          <a:xfrm>
            <a:off x="7048400" y="-135466"/>
            <a:ext cx="2219333" cy="7134578"/>
          </a:xfrm>
          <a:prstGeom prst="roundRect">
            <a:avLst>
              <a:gd name="adj" fmla="val 0"/>
            </a:avLst>
          </a:prstGeom>
          <a:solidFill>
            <a:srgbClr val="EE92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1970660-2E8D-E95B-F3DF-050079E78813}"/>
              </a:ext>
            </a:extLst>
          </p:cNvPr>
          <p:cNvSpPr/>
          <p:nvPr/>
        </p:nvSpPr>
        <p:spPr>
          <a:xfrm>
            <a:off x="9485967" y="-135466"/>
            <a:ext cx="2219333" cy="7134577"/>
          </a:xfrm>
          <a:prstGeom prst="roundRect">
            <a:avLst>
              <a:gd name="adj" fmla="val 0"/>
            </a:avLst>
          </a:prstGeom>
          <a:solidFill>
            <a:srgbClr val="F8C02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A98A01-01E2-6B46-4718-043A40B44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13E4DA-B7D3-796D-A19F-847DA2ABE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C3138B-FC64-EEE8-E1CA-BB9E5746CC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AB3431-75FF-1F4B-B726-2FD7B80762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EE9BA20-05F2-45DF-1EEE-C2A1208782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ADAB5D3-3E8C-27F7-C1FE-723A9631C9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B6F9E80-BB79-5799-8CCC-2A1E8DBB6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C8613DDA-4516-6B42-21C1-BF551FE4C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203" y="1955167"/>
            <a:ext cx="923789" cy="923789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ACD4D617-B159-457F-5E27-2BE21FC22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8771" y="2088446"/>
            <a:ext cx="790510" cy="79051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2B9E30F-BCCC-8A46-8598-80A63032B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36150" y="2088446"/>
            <a:ext cx="790510" cy="7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29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A0C27C6-A89E-25BE-46F1-57B7BDE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06BB93-E986-1E64-D310-AA0E3CE535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115DF64-E77A-265A-0F36-933F011D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195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37C69-3587-A32A-4D69-3F1F6E471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535308"/>
            <a:ext cx="10685417" cy="1038076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AFD4E4-9379-53BB-E332-8FE528AB8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490680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terio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323</Words>
  <Application>Microsoft Office PowerPoint</Application>
  <PresentationFormat>Panorámica</PresentationFormat>
  <Paragraphs>75</Paragraphs>
  <Slides>15</Slides>
  <Notes>3</Notes>
  <HiddenSlides>4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Plus Jakarta Sans ExtraBold</vt:lpstr>
      <vt:lpstr>Plus Jakarta Sans Light</vt:lpstr>
      <vt:lpstr>Portadas</vt:lpstr>
      <vt:lpstr>Interiores</vt:lpstr>
      <vt:lpstr>Sesión No 1 Capacitación</vt:lpstr>
      <vt:lpstr>8 Consejos de aprendizaje</vt:lpstr>
      <vt:lpstr>Alistemos nuestra mente para aprender</vt:lpstr>
      <vt:lpstr>1. Ponte metas pequeñas</vt:lpstr>
      <vt:lpstr>2. Explícaselo a un “niño imaginario”</vt:lpstr>
      <vt:lpstr>3. Toma notas</vt:lpstr>
      <vt:lpstr>4. Entrena tu capacidad de concentración</vt:lpstr>
      <vt:lpstr>5. Dale tiempo a tu cerebro</vt:lpstr>
      <vt:lpstr>7. Usa la IA</vt:lpstr>
      <vt:lpstr>Elijamos temas de aprendizaje</vt:lpstr>
      <vt:lpstr>Sesión No 1 Capacitación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Tatiana Osorio Cano</cp:lastModifiedBy>
  <cp:revision>131</cp:revision>
  <dcterms:created xsi:type="dcterms:W3CDTF">2025-08-28T23:33:07Z</dcterms:created>
  <dcterms:modified xsi:type="dcterms:W3CDTF">2025-09-01T18:46:51Z</dcterms:modified>
</cp:coreProperties>
</file>